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8DD"/>
    <a:srgbClr val="E9DAC7"/>
    <a:srgbClr val="FDF5E2"/>
    <a:srgbClr val="E6E6E6"/>
    <a:srgbClr val="102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0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72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C825F-AAE9-4388-9E5D-44CD2DF9F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1255" y="2039454"/>
            <a:ext cx="7609490" cy="1518767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8039D7D-9754-4A0F-BC09-70DF84ADD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4002" y="3808645"/>
            <a:ext cx="5963996" cy="761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2072C2-AEB8-4A11-B5E6-0A004206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05CEE2-44D1-4C01-BD46-E6EDC2585EF5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06507C-1F74-4516-9A16-92B8D09C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E10741-3173-4BCE-816D-9218FC4F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8344F2-3142-48E6-9654-71CE769E45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9794AB-AB59-4675-870A-95D7F6AE3DF6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3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721B87-45E8-4637-81F2-629EA8EA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ABDCCE-2E1C-4289-B99C-E14C2D0E5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D43478-9103-42B3-8D35-E230F5ADB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6C88E2-1ED8-42D4-87A4-0D452D9E5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E3A690-63FE-4DAB-8693-9DCBB607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2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4312C3-05C0-41CE-B973-2B7516AC2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C9251F-BE0A-482A-A476-4BC35D9D2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B548D7-6A91-4AB7-AF3C-593AEE497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A06FFA-E3E1-4075-96AB-4A3FF54A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FFC261-351E-45A2-A881-72F4FE8B7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91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5440B-8AB2-4AFF-9551-4526C992F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5752" y="136525"/>
            <a:ext cx="9240954" cy="11853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413119-03FA-4BDA-8647-1B3E342BD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5752" y="1744678"/>
            <a:ext cx="9240954" cy="31531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71B780-90DA-4BCC-A4A2-AB6AF543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05CEE2-44D1-4C01-BD46-E6EDC2585EF5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43545A-1E5D-41C3-B379-CA2672D19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1D5A8-BA87-48AB-B725-AB9CF5ED8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8344F2-3142-48E6-9654-71CE769E45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7E1F17-2AD0-48DF-833D-A5B3633EF3BD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01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5E446-0703-48EF-BB6F-F2B4732E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33ABA3-7BCE-4665-87C5-EB7317E3A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FCD47D-A0D4-40BE-AD70-DB41CC99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239AD0-9E7A-4AE1-BD65-633479276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06752B-73D0-430E-9448-9D402F44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68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CBE43-BAFD-401E-8208-234129E27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80FD30-F06A-44AF-8F46-0ABEFD004F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B8EA19-8DB8-4B1D-89DE-6179D8A01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D0C65B-6E26-4184-B12A-CAE6A7341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FD0FD4-B13F-4B99-95B5-93821142D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E94E15-549A-45D9-BD1E-1EAFAF0E0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23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DA53B-D74A-401A-A1AF-3DCC549D0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21958B-EE5C-4CEF-AD82-C04B379D0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4CD889-0FC4-4D82-9155-15CEE29B2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7917133-E168-41AD-BDDF-59945BB98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6C95F17-366E-41B9-B578-FBAE69C96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1C936FD-B8B7-4F01-A815-ACBCFC2EE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2BEF883-1D1E-4D40-AD93-0EA9B847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A9D5491-75DC-486C-92B0-758831EE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5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33FD8-5444-43C7-A061-8CDF2B97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AC91DB-E5E8-4480-A65C-A9414BC2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85D0D1-E2C3-42DA-9315-679D16DCA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93AED9-2CDB-4046-9953-CC3A3AFE8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4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A6D651-7F5B-43B3-BE8F-C2575300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94567F-BA76-47AF-86F8-274F2412C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2C0EFF-9992-428A-B187-ACBC7443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9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6F907-77D3-45DC-802B-06D07F80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C46CDC-3712-4AE3-A3C7-5648358FD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5CAAE3-9B08-420C-BC1C-9EB2684BF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0B9994-4162-41A4-ADE5-4B15D468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1AC549-A89C-442D-B361-6DFA6B111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219D27-016F-4F11-A71E-DE547D92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2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4E543-3629-498A-929A-523DCCEC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A69894-0214-490A-9BE4-F3D02CE9BE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56A7EC-2315-4BAF-A6B4-F677B0749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845ACA-2435-4467-8276-5A53EAFF7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499485-1E98-469A-B1AF-A62CD107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E8AA6A-DDB9-4135-9A43-613FF0BE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9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C4F43-30CD-4196-9266-8C0504B14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E96781-784A-4901-B46E-ADFAEBC1D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CE129B-7DDC-4CD3-96E6-FEF5FB3D8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5CEE2-44D1-4C01-BD46-E6EDC2585EF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F647F3-8D51-4CE5-8221-CE0FD1525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4B2CA1-25FB-4F56-87DB-0580A981E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13"/>
            <a:extLst>
              <a:ext uri="{FF2B5EF4-FFF2-40B4-BE49-F238E27FC236}">
                <a16:creationId xmlns:a16="http://schemas.microsoft.com/office/drawing/2014/main" id="{63EDA966-953B-4EDE-AB6D-20376AC3C0C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8584" y="-1519762"/>
            <a:ext cx="757762" cy="7577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E6D3EB9-8343-40EF-AF3F-E5CDE49D727D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E6E6E6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5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6F9320-4138-4BA1-9A0D-744732D3E140}"/>
              </a:ext>
            </a:extLst>
          </p:cNvPr>
          <p:cNvSpPr txBox="1"/>
          <p:nvPr/>
        </p:nvSpPr>
        <p:spPr>
          <a:xfrm>
            <a:off x="2512928" y="1945704"/>
            <a:ext cx="760949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"Чернышевская средняя общеобразовательная школа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М.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Скрементова Высокогорского муниципального района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Татарстан"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3A28DC-B585-45FE-BA8A-63A2801E9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2928" y="3000036"/>
            <a:ext cx="7609490" cy="1518767"/>
          </a:xfrm>
        </p:spPr>
        <p:txBody>
          <a:bodyPr>
            <a:normAutofit/>
          </a:bodyPr>
          <a:lstStyle/>
          <a:p>
            <a:r>
              <a:rPr lang="ru-RU" sz="3600" b="1" kern="150" dirty="0">
                <a:effectLst/>
                <a:latin typeface="Times New Roman" panose="02020603050405020304" pitchFamily="18" charset="0"/>
                <a:ea typeface="Arial Unicode MS"/>
                <a:cs typeface="Mangal" panose="02040503050203030202" pitchFamily="18" charset="0"/>
              </a:rPr>
              <a:t>Приготовление горячего завтрака </a:t>
            </a:r>
            <a:br>
              <a:rPr lang="ru-RU" sz="3600" b="1" kern="150" dirty="0">
                <a:effectLst/>
                <a:latin typeface="Times New Roman" panose="02020603050405020304" pitchFamily="18" charset="0"/>
                <a:ea typeface="Arial Unicode MS"/>
                <a:cs typeface="Mangal" panose="02040503050203030202" pitchFamily="18" charset="0"/>
              </a:rPr>
            </a:br>
            <a:r>
              <a:rPr lang="ru-RU" sz="3600" b="1" kern="150" dirty="0">
                <a:effectLst/>
                <a:latin typeface="Times New Roman" panose="02020603050405020304" pitchFamily="18" charset="0"/>
                <a:ea typeface="Arial Unicode MS"/>
                <a:cs typeface="Mangal" panose="02040503050203030202" pitchFamily="18" charset="0"/>
              </a:rPr>
              <a:t>в школьной столовой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B2C6E4-FC9E-4F32-A671-607018264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741" y="395315"/>
            <a:ext cx="2314998" cy="22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6192F494-EA7E-454E-8B13-B942A0340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208" y="249728"/>
            <a:ext cx="9240954" cy="1185375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 Black" panose="020B0A04020102020204" pitchFamily="34" charset="0"/>
                <a:cs typeface="Times New Roman" panose="02020603050405020304" pitchFamily="18" charset="0"/>
              </a:rPr>
              <a:t>Школьное питание —залог здоровья!</a:t>
            </a:r>
            <a:br>
              <a:rPr lang="ru-RU" sz="3200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ru-RU" sz="32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C391B55D-B612-49CB-B2A7-5B58DE570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1083" y="1220191"/>
            <a:ext cx="4620477" cy="409399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 в школе — это не просто приём пищи, а основа здоровья, энергии и хорошей учёбы.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Сбалансированный рацион помогает детям расти сильными, оставаться активными на протяжении всего дня и лучше усваивать новые знания.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школьном меню обязательно должны быть свежие овощи и фрукты, молочные продукты, мясо и рыба, а также каши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цельнозерновой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хлеб. Такое разнообразие обеспечивает организм всеми необходимыми витаминами и минералами.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BA38963-7F13-4394-B5A3-CE962E6DF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560" y="1220191"/>
            <a:ext cx="441960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444A8FB-97E1-400A-B8FA-A02A5DC15FC8}"/>
              </a:ext>
            </a:extLst>
          </p:cNvPr>
          <p:cNvSpPr txBox="1"/>
          <p:nvPr/>
        </p:nvSpPr>
        <p:spPr>
          <a:xfrm>
            <a:off x="2891084" y="3541396"/>
            <a:ext cx="46204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993C73-A5D6-47D4-B1F6-C414931A98E6}"/>
              </a:ext>
            </a:extLst>
          </p:cNvPr>
          <p:cNvSpPr txBox="1"/>
          <p:nvPr/>
        </p:nvSpPr>
        <p:spPr>
          <a:xfrm>
            <a:off x="4199325" y="4852517"/>
            <a:ext cx="77318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Привычка к здоровому питанию, заложенная в детстве, остаётся на всю жизнь. Поэтому так важно, чтобы школьная столовая была местом, где вкусно и полезно кормят каждого ребёнка!</a:t>
            </a:r>
          </a:p>
        </p:txBody>
      </p:sp>
    </p:spTree>
    <p:extLst>
      <p:ext uri="{BB962C8B-B14F-4D97-AF65-F5344CB8AC3E}">
        <p14:creationId xmlns:p14="http://schemas.microsoft.com/office/powerpoint/2010/main" val="148988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03FC4-11E9-4491-9E91-64FCF85CD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067" y="243723"/>
            <a:ext cx="9240954" cy="1185375"/>
          </a:xfrm>
        </p:spPr>
        <p:txBody>
          <a:bodyPr>
            <a:normAutofit/>
          </a:bodyPr>
          <a:lstStyle/>
          <a:p>
            <a:r>
              <a:rPr lang="tt-RU" sz="3200" dirty="0">
                <a:latin typeface="Arial Black" panose="020B0A04020102020204" pitchFamily="34" charset="0"/>
              </a:rPr>
              <a:t>Меню завтрака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2F86486-8113-4385-8B81-B6076467B7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3360581"/>
              </p:ext>
            </p:extLst>
          </p:nvPr>
        </p:nvGraphicFramePr>
        <p:xfrm>
          <a:off x="3080066" y="1429098"/>
          <a:ext cx="8715693" cy="363058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03102">
                  <a:extLst>
                    <a:ext uri="{9D8B030D-6E8A-4147-A177-3AD203B41FA5}">
                      <a16:colId xmlns:a16="http://schemas.microsoft.com/office/drawing/2014/main" val="3178298114"/>
                    </a:ext>
                  </a:extLst>
                </a:gridCol>
                <a:gridCol w="1003787">
                  <a:extLst>
                    <a:ext uri="{9D8B030D-6E8A-4147-A177-3AD203B41FA5}">
                      <a16:colId xmlns:a16="http://schemas.microsoft.com/office/drawing/2014/main" val="337809477"/>
                    </a:ext>
                  </a:extLst>
                </a:gridCol>
                <a:gridCol w="874413">
                  <a:extLst>
                    <a:ext uri="{9D8B030D-6E8A-4147-A177-3AD203B41FA5}">
                      <a16:colId xmlns:a16="http://schemas.microsoft.com/office/drawing/2014/main" val="2834950446"/>
                    </a:ext>
                  </a:extLst>
                </a:gridCol>
                <a:gridCol w="892765">
                  <a:extLst>
                    <a:ext uri="{9D8B030D-6E8A-4147-A177-3AD203B41FA5}">
                      <a16:colId xmlns:a16="http://schemas.microsoft.com/office/drawing/2014/main" val="3541615478"/>
                    </a:ext>
                  </a:extLst>
                </a:gridCol>
                <a:gridCol w="1248769">
                  <a:extLst>
                    <a:ext uri="{9D8B030D-6E8A-4147-A177-3AD203B41FA5}">
                      <a16:colId xmlns:a16="http://schemas.microsoft.com/office/drawing/2014/main" val="385018210"/>
                    </a:ext>
                  </a:extLst>
                </a:gridCol>
                <a:gridCol w="1692857">
                  <a:extLst>
                    <a:ext uri="{9D8B030D-6E8A-4147-A177-3AD203B41FA5}">
                      <a16:colId xmlns:a16="http://schemas.microsoft.com/office/drawing/2014/main" val="3118161302"/>
                    </a:ext>
                  </a:extLst>
                </a:gridCol>
              </a:tblGrid>
              <a:tr h="5903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блюд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Выход,г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Белки, г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Жиры, г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Углеводы, г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Калорийность, ккал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22535"/>
                  </a:ext>
                </a:extLst>
              </a:tr>
              <a:tr h="5903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Плоды и ягоды свежие (яблоки)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6362400"/>
                  </a:ext>
                </a:extLst>
              </a:tr>
              <a:tr h="5903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Плов из говядины с рисовой крупой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50/150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15,95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19,55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38,75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408,42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591134"/>
                  </a:ext>
                </a:extLst>
              </a:tr>
              <a:tr h="7050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Чай с сахаром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190/10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5757507"/>
                  </a:ext>
                </a:extLst>
              </a:tr>
              <a:tr h="369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ржаной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39,60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9551576"/>
                  </a:ext>
                </a:extLst>
              </a:tr>
              <a:tr h="369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пшеничный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58,75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602384"/>
                  </a:ext>
                </a:extLst>
              </a:tr>
              <a:tr h="41619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79,78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593,77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02038448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D7A66BA-C0E2-4D8D-8D7F-2B355E11B0FA}"/>
              </a:ext>
            </a:extLst>
          </p:cNvPr>
          <p:cNvSpPr txBox="1">
            <a:spLocks/>
          </p:cNvSpPr>
          <p:nvPr/>
        </p:nvSpPr>
        <p:spPr>
          <a:xfrm>
            <a:off x="4344988" y="5169941"/>
            <a:ext cx="5759132" cy="1794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tt-RU" sz="2400" dirty="0">
                <a:latin typeface="Arial Black" panose="020B0A04020102020204" pitchFamily="34" charset="0"/>
              </a:rPr>
              <a:t>Готовим: </a:t>
            </a:r>
            <a:r>
              <a:rPr lang="ru-RU" sz="2400" dirty="0">
                <a:latin typeface="Arial Black" panose="020B0A04020102020204" pitchFamily="34" charset="0"/>
              </a:rPr>
              <a:t>Плов из говядины </a:t>
            </a:r>
          </a:p>
          <a:p>
            <a:pPr>
              <a:lnSpc>
                <a:spcPct val="120000"/>
              </a:lnSpc>
            </a:pPr>
            <a:r>
              <a:rPr lang="ru-RU" sz="2400" dirty="0">
                <a:latin typeface="Arial Black" panose="020B0A04020102020204" pitchFamily="34" charset="0"/>
              </a:rPr>
              <a:t>с рисовой крупой</a:t>
            </a:r>
          </a:p>
          <a:p>
            <a:r>
              <a:rPr lang="tt-RU" sz="2400" dirty="0">
                <a:latin typeface="Arial Black" panose="020B0A04020102020204" pitchFamily="34" charset="0"/>
              </a:rPr>
              <a:t> 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6" name="Стрелка: вправо 5">
            <a:hlinkClick r:id="rId2" action="ppaction://hlinksldjump"/>
            <a:extLst>
              <a:ext uri="{FF2B5EF4-FFF2-40B4-BE49-F238E27FC236}">
                <a16:creationId xmlns:a16="http://schemas.microsoft.com/office/drawing/2014/main" id="{5E29A264-D812-414F-9FCA-28ABE833D4B4}"/>
              </a:ext>
            </a:extLst>
          </p:cNvPr>
          <p:cNvSpPr/>
          <p:nvPr/>
        </p:nvSpPr>
        <p:spPr>
          <a:xfrm>
            <a:off x="10104119" y="5428902"/>
            <a:ext cx="1691640" cy="118537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ВПЕРЕД</a:t>
            </a:r>
          </a:p>
        </p:txBody>
      </p:sp>
    </p:spTree>
    <p:extLst>
      <p:ext uri="{BB962C8B-B14F-4D97-AF65-F5344CB8AC3E}">
        <p14:creationId xmlns:p14="http://schemas.microsoft.com/office/powerpoint/2010/main" val="212678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>
            <a:extLst>
              <a:ext uri="{FF2B5EF4-FFF2-40B4-BE49-F238E27FC236}">
                <a16:creationId xmlns:a16="http://schemas.microsoft.com/office/drawing/2014/main" id="{16813407-EAFB-4DCE-A383-017158808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727" y="1796648"/>
            <a:ext cx="3230880" cy="43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6192F494-EA7E-454E-8B13-B942A0340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272" y="753512"/>
            <a:ext cx="9975368" cy="1185375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Процесс приготовления </a:t>
            </a:r>
            <a:br>
              <a:rPr lang="ru-RU" sz="3200" dirty="0">
                <a:latin typeface="Arial Black" panose="020B0A04020102020204" pitchFamily="34" charset="0"/>
              </a:rPr>
            </a:br>
            <a:r>
              <a:rPr lang="ru-RU" sz="3200" dirty="0">
                <a:latin typeface="Arial Black" panose="020B0A04020102020204" pitchFamily="34" charset="0"/>
              </a:rPr>
              <a:t>Плов из говядины с рисовой крупой </a:t>
            </a:r>
            <a:br>
              <a:rPr lang="ru-RU" sz="3200" dirty="0">
                <a:latin typeface="Arial Black" panose="020B0A04020102020204" pitchFamily="34" charset="0"/>
              </a:rPr>
            </a:b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A510B3-39FA-4BC4-B39D-E8C5FA4A1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560" y="1796648"/>
            <a:ext cx="3230879" cy="4307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418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6E3C12A-DC6F-4D38-81B5-F9109471C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459" y="1482164"/>
            <a:ext cx="3227943" cy="4303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88C519-B21A-4CAC-9CB6-316546D40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213" y="1482164"/>
            <a:ext cx="3227943" cy="4303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C4591463-9500-4F35-BAE5-DDFD70880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668" y="456565"/>
            <a:ext cx="9240837" cy="11858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Процесс приготовления </a:t>
            </a:r>
            <a:br>
              <a:rPr lang="ru-RU" sz="3200" dirty="0">
                <a:latin typeface="Arial Black" panose="020B0A04020102020204" pitchFamily="34" charset="0"/>
              </a:rPr>
            </a:br>
            <a:r>
              <a:rPr lang="ru-RU" sz="3200" dirty="0">
                <a:latin typeface="Arial Black" panose="020B0A04020102020204" pitchFamily="34" charset="0"/>
              </a:rPr>
              <a:t>Плов из говядины с рисовой крупой </a:t>
            </a:r>
            <a:br>
              <a:rPr lang="ru-RU" sz="3200" dirty="0">
                <a:latin typeface="Arial Black" panose="020B0A04020102020204" pitchFamily="34" charset="0"/>
              </a:rPr>
            </a:b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9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C4591463-9500-4F35-BAE5-DDFD70880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668" y="456565"/>
            <a:ext cx="9240837" cy="11858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Процесс приготовления </a:t>
            </a:r>
            <a:br>
              <a:rPr lang="ru-RU" sz="3200" dirty="0">
                <a:latin typeface="Arial Black" panose="020B0A04020102020204" pitchFamily="34" charset="0"/>
              </a:rPr>
            </a:br>
            <a:r>
              <a:rPr lang="ru-RU" sz="3200" dirty="0">
                <a:latin typeface="Arial Black" panose="020B0A04020102020204" pitchFamily="34" charset="0"/>
              </a:rPr>
              <a:t>Плов из говядины с рисовой крупой </a:t>
            </a:r>
            <a:br>
              <a:rPr lang="ru-RU" sz="3200" dirty="0">
                <a:latin typeface="Arial Black" panose="020B0A04020102020204" pitchFamily="34" charset="0"/>
              </a:rPr>
            </a:b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B59EB56-B160-487D-956E-525AD35012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56" y="1531303"/>
            <a:ext cx="6115844" cy="4586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D72773-0CC6-466B-AFE1-B2BEB03D927F}"/>
              </a:ext>
            </a:extLst>
          </p:cNvPr>
          <p:cNvSpPr txBox="1"/>
          <p:nvPr/>
        </p:nvSpPr>
        <p:spPr>
          <a:xfrm>
            <a:off x="2891790" y="6118186"/>
            <a:ext cx="9959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Приятного аппетита!</a:t>
            </a:r>
          </a:p>
        </p:txBody>
      </p:sp>
    </p:spTree>
    <p:extLst>
      <p:ext uri="{BB962C8B-B14F-4D97-AF65-F5344CB8AC3E}">
        <p14:creationId xmlns:p14="http://schemas.microsoft.com/office/powerpoint/2010/main" val="169574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255</Words>
  <Application>Microsoft Office PowerPoint</Application>
  <PresentationFormat>Широкоэкранный</PresentationFormat>
  <Paragraphs>61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Тема Office</vt:lpstr>
      <vt:lpstr>Приготовление горячего завтрака  в школьной столовой</vt:lpstr>
      <vt:lpstr>Школьное питание —залог здоровья! </vt:lpstr>
      <vt:lpstr>Меню завтрака</vt:lpstr>
      <vt:lpstr>Процесс приготовления  Плов из говядины с рисовой крупой  </vt:lpstr>
      <vt:lpstr>Процесс приготовления  Плов из говядины с рисовой крупой  </vt:lpstr>
      <vt:lpstr>Процесс приготовления  Плов из говядины с рисовой крупой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Кухонный шаблон - шаблон презентации с сайта presentation-creation.ru</dc:title>
  <dc:creator>User Obstinate</dc:creator>
  <cp:lastModifiedBy>ADMIN</cp:lastModifiedBy>
  <cp:revision>37</cp:revision>
  <dcterms:created xsi:type="dcterms:W3CDTF">2025-03-13T19:04:47Z</dcterms:created>
  <dcterms:modified xsi:type="dcterms:W3CDTF">2026-04-29T21:12:29Z</dcterms:modified>
</cp:coreProperties>
</file>